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05" r:id="rId3"/>
    <p:sldId id="312" r:id="rId4"/>
    <p:sldId id="313" r:id="rId5"/>
    <p:sldId id="314" r:id="rId6"/>
    <p:sldId id="315" r:id="rId7"/>
    <p:sldId id="316" r:id="rId8"/>
    <p:sldId id="317" r:id="rId9"/>
    <p:sldId id="306" r:id="rId10"/>
    <p:sldId id="309" r:id="rId11"/>
    <p:sldId id="310" r:id="rId12"/>
    <p:sldId id="311" r:id="rId13"/>
    <p:sldId id="277" r:id="rId14"/>
    <p:sldId id="302" r:id="rId15"/>
    <p:sldId id="278" r:id="rId16"/>
    <p:sldId id="292" r:id="rId17"/>
    <p:sldId id="279" r:id="rId18"/>
    <p:sldId id="281" r:id="rId19"/>
    <p:sldId id="280" r:id="rId20"/>
    <p:sldId id="282" r:id="rId21"/>
    <p:sldId id="283" r:id="rId22"/>
    <p:sldId id="304" r:id="rId23"/>
    <p:sldId id="300" r:id="rId24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94660"/>
  </p:normalViewPr>
  <p:slideViewPr>
    <p:cSldViewPr>
      <p:cViewPr varScale="1">
        <p:scale>
          <a:sx n="117" d="100"/>
          <a:sy n="117" d="100"/>
        </p:scale>
        <p:origin x="-372" y="-96"/>
      </p:cViewPr>
      <p:guideLst>
        <p:guide orient="horz" pos="2041"/>
        <p:guide pos="36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1107000" y="812520"/>
            <a:ext cx="5345280" cy="4008959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ru-RU"/>
          </a:p>
        </p:txBody>
      </p:sp>
      <p:sp>
        <p:nvSpPr>
          <p:cNvPr id="38915" name="Rectangle 1"/>
          <p:cNvSpPr>
            <a:spLocks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0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8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5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3" y="574675"/>
            <a:ext cx="7624762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1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5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5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3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5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3" y="1871663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3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3" y="1450975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3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5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5" y="4535488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5" y="579438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5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6000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6000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0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0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9" Type="http://schemas.openxmlformats.org/officeDocument/2006/relationships/image" Target="../media/image59.png"/><Relationship Id="rId21" Type="http://schemas.openxmlformats.org/officeDocument/2006/relationships/image" Target="../media/image41.png"/><Relationship Id="rId34" Type="http://schemas.openxmlformats.org/officeDocument/2006/relationships/image" Target="../media/image54.png"/><Relationship Id="rId42" Type="http://schemas.openxmlformats.org/officeDocument/2006/relationships/image" Target="../media/image62.png"/><Relationship Id="rId47" Type="http://schemas.openxmlformats.org/officeDocument/2006/relationships/image" Target="../media/image67.png"/><Relationship Id="rId50" Type="http://schemas.openxmlformats.org/officeDocument/2006/relationships/image" Target="../media/image70.png"/><Relationship Id="rId55" Type="http://schemas.openxmlformats.org/officeDocument/2006/relationships/image" Target="../media/image75.png"/><Relationship Id="rId7" Type="http://schemas.openxmlformats.org/officeDocument/2006/relationships/image" Target="../media/image27.jpe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33" Type="http://schemas.openxmlformats.org/officeDocument/2006/relationships/image" Target="../media/image53.png"/><Relationship Id="rId38" Type="http://schemas.openxmlformats.org/officeDocument/2006/relationships/image" Target="../media/image58.png"/><Relationship Id="rId46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41" Type="http://schemas.openxmlformats.org/officeDocument/2006/relationships/image" Target="../media/image61.png"/><Relationship Id="rId5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32" Type="http://schemas.openxmlformats.org/officeDocument/2006/relationships/image" Target="../media/image52.png"/><Relationship Id="rId37" Type="http://schemas.openxmlformats.org/officeDocument/2006/relationships/image" Target="../media/image57.png"/><Relationship Id="rId40" Type="http://schemas.openxmlformats.org/officeDocument/2006/relationships/image" Target="../media/image60.png"/><Relationship Id="rId45" Type="http://schemas.openxmlformats.org/officeDocument/2006/relationships/image" Target="../media/image65.png"/><Relationship Id="rId53" Type="http://schemas.openxmlformats.org/officeDocument/2006/relationships/image" Target="../media/image73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36" Type="http://schemas.openxmlformats.org/officeDocument/2006/relationships/image" Target="../media/image56.png"/><Relationship Id="rId49" Type="http://schemas.openxmlformats.org/officeDocument/2006/relationships/image" Target="../media/image69.pn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31" Type="http://schemas.openxmlformats.org/officeDocument/2006/relationships/image" Target="../media/image51.png"/><Relationship Id="rId44" Type="http://schemas.openxmlformats.org/officeDocument/2006/relationships/image" Target="../media/image64.png"/><Relationship Id="rId52" Type="http://schemas.openxmlformats.org/officeDocument/2006/relationships/image" Target="../media/image72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Relationship Id="rId30" Type="http://schemas.openxmlformats.org/officeDocument/2006/relationships/image" Target="../media/image50.png"/><Relationship Id="rId35" Type="http://schemas.openxmlformats.org/officeDocument/2006/relationships/image" Target="../media/image55.png"/><Relationship Id="rId43" Type="http://schemas.openxmlformats.org/officeDocument/2006/relationships/image" Target="../media/image63.png"/><Relationship Id="rId48" Type="http://schemas.openxmlformats.org/officeDocument/2006/relationships/image" Target="../media/image68.png"/><Relationship Id="rId56" Type="http://schemas.openxmlformats.org/officeDocument/2006/relationships/image" Target="../media/image76.png"/><Relationship Id="rId8" Type="http://schemas.openxmlformats.org/officeDocument/2006/relationships/image" Target="../media/image28.png"/><Relationship Id="rId51" Type="http://schemas.openxmlformats.org/officeDocument/2006/relationships/image" Target="../media/image71.png"/><Relationship Id="rId3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744120"/>
            <a:ext cx="10367640" cy="5015880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28" y="-35645"/>
            <a:ext cx="12097344" cy="662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5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err="1" smtClean="0"/>
              <a:t>LibreOffice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5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817903"/>
            <a:ext cx="9120386" cy="3852104"/>
          </a:xfrm>
          <a:prstGeom prst="rect">
            <a:avLst/>
          </a:prstGeom>
        </p:spPr>
      </p:pic>
      <p:pic>
        <p:nvPicPr>
          <p:cNvPr id="5" name="Изображение 4" descr="off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6" y="1571243"/>
            <a:ext cx="9548685" cy="4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5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964" y="1727919"/>
            <a:ext cx="9000604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5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6000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5988" y="4372752"/>
            <a:ext cx="2438754" cy="10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19280" y="1258374"/>
            <a:ext cx="3868254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1692" y="3769587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" b="5423"/>
          <a:stretch/>
        </p:blipFill>
        <p:spPr>
          <a:xfrm>
            <a:off x="6544819" y="1496856"/>
            <a:ext cx="4737913" cy="4074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" y="1295871"/>
            <a:ext cx="11520488" cy="4057049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76000" y="466571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algn="l">
              <a:buFont typeface="StarSymbol"/>
              <a:buNone/>
            </a:pPr>
            <a:r>
              <a:rPr lang="ru-RU" dirty="0" smtClean="0">
                <a:solidFill>
                  <a:sysClr val="windowText" lastClr="000000"/>
                </a:solidFill>
              </a:rPr>
              <a:t>Мировые тренды (</a:t>
            </a:r>
            <a:r>
              <a:rPr lang="en-US" dirty="0" smtClean="0">
                <a:solidFill>
                  <a:sysClr val="windowText" lastClr="000000"/>
                </a:solidFill>
              </a:rPr>
              <a:t>www.google.com/trends)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0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6000" y="466571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Востребованность </a:t>
            </a:r>
            <a:r>
              <a:rPr lang="ru-RU" dirty="0"/>
              <a:t>и </a:t>
            </a:r>
            <a:r>
              <a:rPr lang="ru-RU" dirty="0" smtClean="0"/>
              <a:t>перспективы</a:t>
            </a:r>
            <a:r>
              <a:rPr lang="en-US" dirty="0" smtClean="0"/>
              <a:t> (dou.ua)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2" y="1439887"/>
            <a:ext cx="8111396" cy="490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6" y="1367879"/>
            <a:ext cx="7654765" cy="504056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76000" y="466571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algn="l">
              <a:buFont typeface="StarSymbol"/>
              <a:buNone/>
            </a:pPr>
            <a:r>
              <a:rPr lang="ru-RU" dirty="0" smtClean="0">
                <a:solidFill>
                  <a:sysClr val="windowText" lastClr="000000"/>
                </a:solidFill>
              </a:rPr>
              <a:t>Востребованность и перспективы</a:t>
            </a:r>
            <a:r>
              <a:rPr lang="en-US" dirty="0" smtClean="0">
                <a:solidFill>
                  <a:sysClr val="windowText" lastClr="000000"/>
                </a:solidFill>
              </a:rPr>
              <a:t> (dou.ua)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4" y="1821653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9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1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8" y="1772096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1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6" y="1761442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0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6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0" y="2714263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6" y="2747857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0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299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1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0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5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8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6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5" y="3943633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1"/>
            <a:ext cx="1128008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8" y="3953613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2"/>
            <a:ext cx="840021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8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5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5" y="4009311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5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7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5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8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6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4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0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5" y="4686030"/>
            <a:ext cx="983183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2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6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2" y="4487624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5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2" y="5174723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49" y="5174723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5" y="5174723"/>
            <a:ext cx="1053043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5219519"/>
            <a:ext cx="1020423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19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19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15628" y="287759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796" y="1367879"/>
            <a:ext cx="8387087" cy="4417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6000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План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5668" y="1315831"/>
            <a:ext cx="10367640" cy="3758040"/>
          </a:xfrm>
        </p:spPr>
        <p:txBody>
          <a:bodyPr/>
          <a:lstStyle/>
          <a:p>
            <a:endParaRPr lang="en-US" dirty="0" smtClean="0"/>
          </a:p>
          <a:p>
            <a:r>
              <a:rPr lang="ru-RU" dirty="0" smtClean="0"/>
              <a:t>Краткая история</a:t>
            </a:r>
            <a:r>
              <a:rPr lang="en-US" dirty="0" smtClean="0"/>
              <a:t> </a:t>
            </a:r>
            <a:r>
              <a:rPr lang="ru-RU" dirty="0" smtClean="0"/>
              <a:t>платформы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Отличительные особенности</a:t>
            </a:r>
            <a:endParaRPr lang="ru-RU" dirty="0" smtClean="0"/>
          </a:p>
          <a:p>
            <a:r>
              <a:rPr lang="ru-RU" dirty="0" smtClean="0"/>
              <a:t>Сферы применения</a:t>
            </a:r>
          </a:p>
          <a:p>
            <a:r>
              <a:rPr lang="ru-RU" dirty="0" smtClean="0"/>
              <a:t>Среды разработки</a:t>
            </a:r>
          </a:p>
          <a:p>
            <a:r>
              <a:rPr lang="ru-RU" dirty="0"/>
              <a:t>Мировые тренды в программировании</a:t>
            </a:r>
            <a:endParaRPr lang="en-US" dirty="0"/>
          </a:p>
          <a:p>
            <a:r>
              <a:rPr lang="ru-RU" dirty="0" smtClean="0"/>
              <a:t>Советы </a:t>
            </a:r>
            <a:r>
              <a:rPr lang="ru-RU" dirty="0"/>
              <a:t>по выбору учебного </a:t>
            </a:r>
            <a:r>
              <a:rPr lang="ru-RU" dirty="0" smtClean="0"/>
              <a:t>заведения</a:t>
            </a:r>
          </a:p>
          <a:p>
            <a:pPr marL="108000" indent="0">
              <a:buNone/>
            </a:pPr>
            <a:endParaRPr lang="ru-RU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96" y="1295871"/>
            <a:ext cx="3998913" cy="312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68387" y="466571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/>
              <a:t>  Как стать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 разработчиком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575668" y="1583903"/>
            <a:ext cx="10367640" cy="3758040"/>
          </a:xfrm>
        </p:spPr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/>
            <a:r>
              <a:rPr lang="ru-RU" dirty="0" smtClean="0"/>
              <a:t>Мотивация</a:t>
            </a:r>
          </a:p>
          <a:p>
            <a:pPr marL="0" indent="0"/>
            <a:r>
              <a:rPr lang="ru-RU" dirty="0" smtClean="0"/>
              <a:t>Образование</a:t>
            </a:r>
          </a:p>
          <a:p>
            <a:pPr marL="432000" lvl="1" indent="0"/>
            <a:r>
              <a:rPr lang="ru-RU" dirty="0" smtClean="0"/>
              <a:t>Самообразование</a:t>
            </a:r>
          </a:p>
          <a:p>
            <a:pPr marL="432000" lvl="1" indent="0"/>
            <a:r>
              <a:rPr lang="ru-RU" dirty="0" smtClean="0"/>
              <a:t>Государственные ВУЗы</a:t>
            </a:r>
          </a:p>
          <a:p>
            <a:pPr marL="432000" lvl="1" indent="0"/>
            <a:r>
              <a:rPr lang="ru-RU" dirty="0" smtClean="0"/>
              <a:t>Специализированные курсы</a:t>
            </a:r>
          </a:p>
          <a:p>
            <a:pPr marL="0" indent="0"/>
            <a:r>
              <a:rPr lang="ru-RU" dirty="0" smtClean="0"/>
              <a:t>Английский язык</a:t>
            </a:r>
          </a:p>
          <a:p>
            <a:pPr marL="0" indent="0"/>
            <a:r>
              <a:rPr lang="ru-RU" dirty="0" smtClean="0"/>
              <a:t>Первоначальный опыт</a:t>
            </a:r>
          </a:p>
          <a:p>
            <a:pPr marL="0" indent="0"/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6000" y="258120"/>
            <a:ext cx="10367640" cy="10818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Советы по </a:t>
            </a:r>
            <a:r>
              <a:rPr lang="ru-RU" dirty="0"/>
              <a:t>выбору учебного заведения</a:t>
            </a: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576000" y="1727919"/>
            <a:ext cx="10367640" cy="4176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>
                <a:solidFill>
                  <a:sysClr val="windowText" lastClr="000000"/>
                </a:solidFill>
              </a:rPr>
              <a:t>Актуальные программы </a:t>
            </a:r>
            <a:r>
              <a:rPr lang="ru-RU" dirty="0" smtClean="0">
                <a:solidFill>
                  <a:sysClr val="windowText" lastClr="000000"/>
                </a:solidFill>
              </a:rPr>
              <a:t>обучения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>
                <a:solidFill>
                  <a:sysClr val="windowText" lastClr="000000"/>
                </a:solidFill>
              </a:rPr>
              <a:t>Уровень и качество обучения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Материально-техническая </a:t>
            </a:r>
            <a:r>
              <a:rPr lang="ru-RU" dirty="0">
                <a:solidFill>
                  <a:sysClr val="windowText" lastClr="000000"/>
                </a:solidFill>
              </a:rPr>
              <a:t>база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Учитывать потребности и способности студентов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Отзывы выпускников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Уровень коррупции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Трудоустройство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0" y="-1"/>
            <a:ext cx="9720264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58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развития</a:t>
            </a:r>
          </a:p>
        </p:txBody>
      </p:sp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863700" y="1223863"/>
            <a:ext cx="9936767" cy="433511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1991 года команда компании «</a:t>
            </a:r>
            <a:r>
              <a:rPr lang="ru-RU" altLang="ru-RU" sz="2400" dirty="0" err="1" smtClean="0"/>
              <a:t>Sun</a:t>
            </a:r>
            <a:r>
              <a:rPr lang="ru-RU" altLang="ru-RU" sz="2400" dirty="0" smtClean="0"/>
              <a:t>»- среди них были Патрик </a:t>
            </a:r>
            <a:r>
              <a:rPr lang="ru-RU" altLang="ru-RU" sz="2400" dirty="0" err="1" smtClean="0"/>
              <a:t>Нотон</a:t>
            </a:r>
            <a:r>
              <a:rPr lang="ru-RU" altLang="ru-RU" sz="2400" dirty="0" smtClean="0"/>
              <a:t>, Билл Джой, Джеймс </a:t>
            </a:r>
            <a:r>
              <a:rPr lang="ru-RU" altLang="ru-RU" sz="2400" dirty="0" err="1" smtClean="0"/>
              <a:t>Гослинг</a:t>
            </a:r>
            <a:r>
              <a:rPr lang="ru-RU" altLang="ru-RU" sz="2400" dirty="0" smtClean="0"/>
              <a:t>- во всю работают над так называемым проектом «</a:t>
            </a:r>
            <a:r>
              <a:rPr lang="ru-RU" altLang="ru-RU" sz="2400" dirty="0" err="1" smtClean="0">
                <a:solidFill>
                  <a:srgbClr val="00B050"/>
                </a:solidFill>
              </a:rPr>
              <a:t>Green</a:t>
            </a:r>
            <a:r>
              <a:rPr lang="ru-RU" altLang="ru-RU" sz="2400" dirty="0" smtClean="0"/>
              <a:t>», цель которого создать аппаратную часть- компьютер и программное обеспечение для этого компьютера для повседневного пользования простыми людьми.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436" y="3456111"/>
            <a:ext cx="6919912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В начале был С++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8032" y="1143031"/>
            <a:ext cx="9696411" cy="4608124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smtClean="0"/>
              <a:t>Чтобы не связывать разработку с конкретной платформой, Гослинг начал с расширения компилятора С++. Со временем, однако, он понял, что один С++, как его ни расширяй, не сможет удовлетворить все потребности. Поэтому в середине 1991 года был задуман язык </a:t>
            </a:r>
            <a:r>
              <a:rPr lang="ru-RU" altLang="ru-RU" sz="2400" smtClean="0">
                <a:solidFill>
                  <a:srgbClr val="00B050"/>
                </a:solidFill>
              </a:rPr>
              <a:t>Oak</a:t>
            </a:r>
            <a:r>
              <a:rPr lang="ru-RU" altLang="ru-RU" sz="2400" smtClean="0"/>
              <a:t>. </a:t>
            </a:r>
            <a:endParaRPr lang="en-US" altLang="ru-RU" sz="2400" smtClean="0"/>
          </a:p>
          <a:p>
            <a:pPr marL="0" indent="0">
              <a:buFont typeface="Wingdings" pitchFamily="2" charset="2"/>
              <a:buNone/>
            </a:pPr>
            <a:endParaRPr lang="en-US" altLang="ru-RU" sz="2400" smtClean="0"/>
          </a:p>
          <a:p>
            <a:pPr marL="0" indent="0">
              <a:buFont typeface="Wingdings" pitchFamily="2" charset="2"/>
              <a:buNone/>
            </a:pPr>
            <a:r>
              <a:rPr lang="ru-RU" altLang="ru-RU" sz="2400" smtClean="0"/>
              <a:t>Oak («Дуб») </a:t>
            </a:r>
            <a:r>
              <a:rPr lang="en-US" altLang="ru-RU" sz="2400" smtClean="0"/>
              <a:t> </a:t>
            </a:r>
            <a:r>
              <a:rPr lang="ru-RU" altLang="ru-RU" sz="2400" smtClean="0"/>
              <a:t>разрабатывался для </a:t>
            </a:r>
            <a:r>
              <a:rPr lang="en-US" altLang="ru-RU" sz="2400" smtClean="0"/>
              <a:t> </a:t>
            </a:r>
            <a:r>
              <a:rPr lang="ru-RU" altLang="ru-RU" sz="2400" smtClean="0"/>
              <a:t>программирования бытовых электронных устройств.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smtClean="0"/>
              <a:t>Впоследствии он был переименован в Java и стал использоваться для написания клиентских приложений и серверного программного обеспечения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36" y="2374757"/>
            <a:ext cx="1394060" cy="10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647676" y="-372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altLang="ru-RU" sz="3200" dirty="0"/>
              <a:t>Н</a:t>
            </a:r>
            <a:r>
              <a:rPr lang="ru-RU" altLang="ru-RU" sz="3200" dirty="0" smtClean="0"/>
              <a:t>азвание </a:t>
            </a:r>
            <a:r>
              <a:rPr lang="ru-RU" altLang="ru-RU" sz="3200" dirty="0" smtClean="0"/>
              <a:t>языка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31652" y="1295871"/>
            <a:ext cx="10153128" cy="4275061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Язык назван в честь марки </a:t>
            </a:r>
            <a:r>
              <a:rPr lang="ru-RU" altLang="ru-RU" sz="2400" dirty="0" smtClean="0"/>
              <a:t>кофе </a:t>
            </a:r>
            <a:r>
              <a:rPr lang="ru-RU" altLang="ru-RU" sz="2400" dirty="0" err="1" smtClean="0">
                <a:solidFill>
                  <a:srgbClr val="7030A0"/>
                </a:solidFill>
              </a:rPr>
              <a:t>Java</a:t>
            </a:r>
            <a:r>
              <a:rPr lang="ru-RU" altLang="ru-RU" sz="2400" dirty="0" smtClean="0"/>
              <a:t>, поэтому на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официальной эмблеме </a:t>
            </a:r>
            <a:r>
              <a:rPr lang="ru-RU" altLang="ru-RU" sz="2400" dirty="0" smtClean="0"/>
              <a:t>Языка </a:t>
            </a:r>
            <a:r>
              <a:rPr lang="ru-RU" altLang="ru-RU" sz="2400" dirty="0" smtClean="0"/>
              <a:t>изображена чашка с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парящим кофе. </a:t>
            </a:r>
            <a:endParaRPr lang="ru-RU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ru-RU" altLang="ru-RU" sz="2400" dirty="0"/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Существует и другая версия происхождения названия языка, связанная с аллюзией на кофе-машину, как пример бытового устройства, для программирования которого изначально создавался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язык.</a:t>
            </a: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en-US" altLang="ru-RU" sz="2400" dirty="0" smtClean="0"/>
          </a:p>
          <a:p>
            <a:pPr marL="0" indent="0">
              <a:buNone/>
            </a:pPr>
            <a:r>
              <a:rPr lang="ru-RU" altLang="ru-RU" sz="2400" b="1" dirty="0" smtClean="0"/>
              <a:t>23 мая 1995 г.</a:t>
            </a:r>
            <a:r>
              <a:rPr lang="ru-RU" altLang="ru-RU" sz="2400" dirty="0" smtClean="0"/>
              <a:t> - Компания </a:t>
            </a:r>
            <a:r>
              <a:rPr lang="ru-RU" altLang="ru-RU" sz="2400" dirty="0" err="1" smtClean="0"/>
              <a:t>Sun</a:t>
            </a:r>
            <a:r>
              <a:rPr lang="ru-RU" altLang="ru-RU" sz="2400" dirty="0" smtClean="0"/>
              <a:t> официально представляет </a:t>
            </a:r>
            <a:r>
              <a:rPr lang="ru-RU" altLang="ru-RU" sz="2400" dirty="0" err="1" smtClean="0"/>
              <a:t>Java</a:t>
            </a:r>
            <a:r>
              <a:rPr lang="ru-RU" altLang="ru-RU" sz="2400" dirty="0" smtClean="0"/>
              <a:t> и </a:t>
            </a:r>
            <a:r>
              <a:rPr lang="ru-RU" altLang="ru-RU" sz="2400" dirty="0" err="1" smtClean="0"/>
              <a:t>HotJava</a:t>
            </a:r>
            <a:r>
              <a:rPr lang="ru-RU" altLang="ru-RU" sz="2400" dirty="0" smtClean="0"/>
              <a:t> на выставке SunWorld'95.</a:t>
            </a:r>
          </a:p>
          <a:p>
            <a:pPr marL="0" indent="0">
              <a:buFont typeface="Wingdings" pitchFamily="2" charset="2"/>
              <a:buNone/>
            </a:pP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ru-RU" altLang="ru-RU" sz="2800" dirty="0" smtClean="0"/>
          </a:p>
        </p:txBody>
      </p:sp>
      <p:pic>
        <p:nvPicPr>
          <p:cNvPr id="35842" name="Picture 2" descr="http://www.c2b2.co.uk/images/java-logo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80" y="875176"/>
            <a:ext cx="4248472" cy="239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6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788" y="2159967"/>
            <a:ext cx="9112694" cy="314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6" y="885024"/>
            <a:ext cx="10442442" cy="244507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ru-RU" smtClean="0"/>
              <a:t>Платформа Java SE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96022" y="1482040"/>
            <a:ext cx="5038214" cy="5008636"/>
          </a:xfrm>
        </p:spPr>
        <p:txBody>
          <a:bodyPr/>
          <a:lstStyle/>
          <a:p>
            <a:pPr marL="338138" indent="-338138" eaLnBrk="1" hangingPunct="1">
              <a:spcBef>
                <a:spcPts val="700"/>
              </a:spcBef>
              <a:buFont typeface="Times New Roman" pitchFamily="16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Почему платформа?</a:t>
            </a:r>
          </a:p>
          <a:p>
            <a:pPr marL="338138" indent="-338138" eaLnBrk="1" hangingPunct="1">
              <a:spcBef>
                <a:spcPts val="700"/>
              </a:spcBef>
              <a:buFont typeface="Times New Roman" pitchFamily="16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Варианты исполнения: 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Java SE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Java EE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Java ME</a:t>
            </a:r>
          </a:p>
          <a:p>
            <a:pPr marL="338138" indent="-338138" eaLnBrk="1" hangingPunct="1">
              <a:spcBef>
                <a:spcPts val="700"/>
              </a:spcBef>
              <a:buFont typeface="Times New Roman" pitchFamily="16" charset="0"/>
              <a:buChar char="•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Операционные системы: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Windows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Linux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Solaris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MacOS</a:t>
            </a:r>
          </a:p>
          <a:p>
            <a:pPr marL="738188" lvl="1" indent="-280988" eaLnBrk="1" hangingPunct="1">
              <a:spcBef>
                <a:spcPts val="600"/>
              </a:spcBef>
              <a:buFont typeface="Times New Roman" pitchFamily="16" charset="0"/>
              <a:buChar char="–"/>
              <a:tabLst>
                <a:tab pos="338138" algn="l"/>
                <a:tab pos="450850" algn="l"/>
                <a:tab pos="908050" algn="l"/>
                <a:tab pos="1365250" algn="l"/>
                <a:tab pos="1822450" algn="l"/>
                <a:tab pos="2279650" algn="l"/>
                <a:tab pos="2736850" algn="l"/>
                <a:tab pos="3194050" algn="l"/>
                <a:tab pos="3651250" algn="l"/>
                <a:tab pos="4108450" algn="l"/>
                <a:tab pos="4565650" algn="l"/>
                <a:tab pos="5022850" algn="l"/>
                <a:tab pos="5480050" algn="l"/>
                <a:tab pos="5937250" algn="l"/>
                <a:tab pos="6394450" algn="l"/>
                <a:tab pos="6851650" algn="l"/>
                <a:tab pos="7308850" algn="l"/>
                <a:tab pos="7766050" algn="l"/>
                <a:tab pos="8223250" algn="l"/>
                <a:tab pos="8680450" algn="l"/>
                <a:tab pos="9137650" algn="l"/>
              </a:tabLst>
            </a:pPr>
            <a:r>
              <a:rPr lang="en-US" altLang="ru-RU" sz="2400" smtClean="0">
                <a:latin typeface="Times New Roman" pitchFamily="16" charset="0"/>
              </a:rPr>
              <a:t>и др.</a:t>
            </a:r>
          </a:p>
        </p:txBody>
      </p:sp>
      <p:pic>
        <p:nvPicPr>
          <p:cNvPr id="378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252" y="1635044"/>
            <a:ext cx="5038213" cy="3024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8" y="431775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68" y="1079847"/>
            <a:ext cx="6204260" cy="489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Сферы применения</a:t>
            </a:r>
            <a:endParaRPr lang="ru-RU" dirty="0"/>
          </a:p>
        </p:txBody>
      </p:sp>
      <p:pic>
        <p:nvPicPr>
          <p:cNvPr id="5" name="Изображение 4" descr="544a64877aca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20" y="1561170"/>
            <a:ext cx="3240360" cy="2245381"/>
          </a:xfrm>
          <a:prstGeom prst="rect">
            <a:avLst/>
          </a:prstGeom>
        </p:spPr>
      </p:pic>
      <p:pic>
        <p:nvPicPr>
          <p:cNvPr id="6" name="Изображение 5" descr="java_linu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2" y="4032174"/>
            <a:ext cx="2400167" cy="17080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2" y="2259583"/>
            <a:ext cx="1800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5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365</Words>
  <Application>Microsoft Office PowerPoint</Application>
  <PresentationFormat>Произвольный</PresentationFormat>
  <Paragraphs>80</Paragraphs>
  <Slides>23</Slides>
  <Notes>10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Обычный</vt:lpstr>
      <vt:lpstr>Презентация PowerPoint</vt:lpstr>
      <vt:lpstr>План</vt:lpstr>
      <vt:lpstr>История развития</vt:lpstr>
      <vt:lpstr>В начале был С++</vt:lpstr>
      <vt:lpstr>Название языка</vt:lpstr>
      <vt:lpstr>История версий</vt:lpstr>
      <vt:lpstr>Платформа Java SE</vt:lpstr>
      <vt:lpstr>Презентация PowerPoint</vt:lpstr>
      <vt:lpstr>Сферы применения</vt:lpstr>
      <vt:lpstr>Презентация PowerPoint</vt:lpstr>
      <vt:lpstr>LibreOffice</vt:lpstr>
      <vt:lpstr>Презентация PowerPoint</vt:lpstr>
      <vt:lpstr>IDE для Java разработки</vt:lpstr>
      <vt:lpstr>Презентация PowerPoint</vt:lpstr>
      <vt:lpstr>Востребованность и перспективы (dou.ua)</vt:lpstr>
      <vt:lpstr>Презентация PowerPoint</vt:lpstr>
      <vt:lpstr>Компании, которые уже сейчас ищут Java разработчиков</vt:lpstr>
      <vt:lpstr>Сколько зарабатывают Java разработчики</vt:lpstr>
      <vt:lpstr>Почему стоит все бросить и заняться разработкой на языке Java</vt:lpstr>
      <vt:lpstr>  Как стать Java  разработчиком</vt:lpstr>
      <vt:lpstr>Советы по выбору учебного заведения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Максим Шаптала</cp:lastModifiedBy>
  <cp:revision>222</cp:revision>
  <dcterms:created xsi:type="dcterms:W3CDTF">2016-06-10T17:36:42Z</dcterms:created>
  <dcterms:modified xsi:type="dcterms:W3CDTF">2017-04-12T14:58:47Z</dcterms:modified>
</cp:coreProperties>
</file>